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60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7" autoAdjust="0"/>
    <p:restoredTop sz="96391" autoAdjust="0"/>
  </p:normalViewPr>
  <p:slideViewPr>
    <p:cSldViewPr snapToGrid="0">
      <p:cViewPr varScale="1">
        <p:scale>
          <a:sx n="67" d="100"/>
          <a:sy n="67" d="100"/>
        </p:scale>
        <p:origin x="4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openxmlformats.org/officeDocument/2006/relationships/customXml" Target="../customXml/item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customXml" Target="../customXml/item3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Relationship Id="rId14" Type="http://schemas.openxmlformats.org/officeDocument/2006/relationships/customXml" Target="../customXml/item2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98A423-8C1A-4D22-8F89-C06ADE4F84EA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593F7E-62E5-4FE1-82E5-6545F1A8BD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45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93F7E-62E5-4FE1-82E5-6545F1A8BD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591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93F7E-62E5-4FE1-82E5-6545F1A8BDD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116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6593F7E-62E5-4FE1-82E5-6545F1A8BDD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37282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93F7E-62E5-4FE1-82E5-6545F1A8BDD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3804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593F7E-62E5-4FE1-82E5-6545F1A8BDD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86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8726E-906C-4657-968D-04DA253AD2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0AEF11-7B1B-4D97-8F1B-A47EC3A9C0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94DF35-DB37-4C1B-BC37-51B770161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0EE66-8C7C-4D2B-905C-11B2EE187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821DC-BEFA-4DCE-876D-B162BF262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295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9963E-50C6-4574-A1EC-09C909A60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A98230-A2A3-4032-9915-A691A9F3FA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A9F5C-79EE-4809-A3AC-345F51ACE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5DE85-07FE-4225-9617-0BFFC6ABB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4F8218-7EAE-4F24-A98F-B68378414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38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F3EC13-81C1-4809-BC78-62C43BF913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D784D-B050-44D4-9467-33AD3B042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1D7D4-9183-42E2-8DE3-493B1661A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B18C7-4381-414E-BF00-53DFE6E90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DF146-9FB0-41CC-9983-25EADD7EC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973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DD124-3E1A-41EB-9C4D-46D45FDE7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59DAB-34B3-4B96-AA67-FAED3A092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C87D55-C48E-4B35-A627-097D83DCB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A11C9C-586A-46C3-A721-7960C0AFE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E19F06-218B-441F-A80E-074D2604A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76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FA5A9-3429-4AA2-BDD3-37AE16725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8B0605-2E34-49DE-9623-87869E152E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5E4E0-A97E-496A-A1B4-BDC44FA76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B18B85-AA1E-4ECE-9CD8-90578DAB6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85DC1-7030-4D8A-8CC5-8EAE73A9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140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3CD75-3AA5-49E3-B850-507002A03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E919E7-8395-4CA1-960F-99928871DB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C21FFC-A0BA-4D7A-83A2-14B77F407B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13B7CA-9A42-4A2A-88D3-D27347A57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1D9458-16C9-46B1-A57C-C11508345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A4E7AB-7BEA-45E8-9300-15FFA8F19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686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F2DF-00C8-4D89-A010-CF760F8C1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3BC8B0-2DC9-4FFB-8476-3037412CC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73F92A-A2EE-4FB2-81D7-46E175F7A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33761-337F-4BB4-B8DF-F9EF0B0454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DD46E9-12B6-4221-AD6B-DD85FF60E6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2D313B-E040-4C7D-B41C-46D2D758C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CFEB53-F07D-4BB8-BFC7-92BF6F240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342B4D-513A-4890-A90C-167E45E0E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84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C7F21-FCE1-4842-8081-208EA54E7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FC5C13-F46B-4872-88DF-093C01064B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112CF2-3EBB-47DE-865F-E08D2651D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B82187-2AD1-4897-8711-323F1A05E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732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75D212-4BFB-4380-AD70-DE86858C7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FC32A2-2BE9-4007-8061-FC3FEA190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4091B6-34F4-4D2C-B476-500D375FF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657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D1503-3772-4AF6-8C98-61667D08E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08DE2-7E02-465B-ACEF-B6D8201F0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21A295-B138-4397-BFD4-4B47D6C1C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BFCB5F-9F55-4BC1-8FD8-369345F0A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BE59C-4EFF-4C3B-8623-5BE2F3A5B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85F0F-49C6-4C67-91E5-BFD5262B9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507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7B8AE-4777-4E72-9E94-6BD6B9E37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F12513-B087-486E-B9AB-8D3AD2E88C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FC1A0-C3D0-408A-A180-9E27652F9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9B7B96-715A-45CA-A187-5419992B8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F100F-BB9A-42BD-8B86-C6A5D281CC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5971EE-1577-42CA-A0C8-DAED8D4D6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200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05B358-C04D-4B2F-9EB6-A581F0ACC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BBA2A8-C795-4D50-8E54-4A9D8769DA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0C896-18CE-4F0D-A215-836512AC6D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E7C897-BE29-4C9B-978E-54F2347A26D1}" type="datetimeFigureOut">
              <a:rPr lang="en-US" smtClean="0"/>
              <a:t>10/4/2017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86A4D-FB93-420F-A55C-798D634DBA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9C0F5-56C7-415A-BBDB-57E2FDEA61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E8A37-382C-4C52-855E-DFA7EB76D4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21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2.png"/><Relationship Id="rId4" Type="http://schemas.microsoft.com/office/2017/06/relationships/model3d" Target="../media/model3d1.glb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4.png"/><Relationship Id="rId4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6.png"/><Relationship Id="rId4" Type="http://schemas.microsoft.com/office/2017/06/relationships/model3d" Target="../media/model3d1.glb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8.png"/><Relationship Id="rId4" Type="http://schemas.microsoft.com/office/2017/06/relationships/model3d" Target="../media/model3d1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C79A44D-0A60-4790-B7A5-CEEC10E613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rgbClr val="000000">
                  <a:alpha val="0"/>
                </a:srgbClr>
              </a:gs>
              <a:gs pos="100000">
                <a:srgbClr val="000000">
                  <a:alpha val="57000"/>
                </a:srgbClr>
              </a:gs>
            </a:gsLst>
            <a:path path="circle">
              <a:fillToRect l="50000" t="50000" r="50000" b="50000"/>
            </a:path>
            <a:tileRect/>
          </a:gradFill>
          <a:ln w="1079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E6E6E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677D112-595C-4106-B0C4-4D519DAF2FCA}"/>
              </a:ext>
            </a:extLst>
          </p:cNvPr>
          <p:cNvSpPr txBox="1">
            <a:spLocks/>
          </p:cNvSpPr>
          <p:nvPr/>
        </p:nvSpPr>
        <p:spPr>
          <a:xfrm>
            <a:off x="455994" y="3910799"/>
            <a:ext cx="7454643" cy="3558191"/>
          </a:xfrm>
          <a:prstGeom prst="rect">
            <a:avLst/>
          </a:prstGeom>
          <a:noFill/>
        </p:spPr>
        <p:txBody>
          <a:bodyPr vert="horz" wrap="square" lIns="0" tIns="0" rIns="0" bIns="0" rtlCol="0" anchor="t" anchorCtr="0">
            <a:noAutofit/>
          </a:bodyPr>
          <a:lstStyle>
            <a:lvl1pPr algn="l" defTabSz="91436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294" b="0" kern="1200" cap="none" spc="-147" baseline="0" dirty="0">
                <a:ln w="3175">
                  <a:noFill/>
                </a:ln>
                <a:solidFill>
                  <a:schemeClr val="bg1"/>
                </a:soli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-147" normalizeH="0" baseline="0" noProof="0">
                <a:ln w="3175"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  <a:ea typeface="+mn-ea"/>
                <a:cs typeface="Segoe UI" pitchFamily="34" charset="0"/>
              </a:rPr>
              <a:t>Contoso Mark 8</a:t>
            </a:r>
            <a:endParaRPr kumimoji="0" lang="en-US" sz="4800" b="0" i="0" u="none" strike="noStrike" kern="1200" cap="none" spc="-147" normalizeH="0" baseline="0" noProof="0" dirty="0">
              <a:ln w="3175"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+mn-ea"/>
              <a:cs typeface="Segoe UI" pitchFamily="34" charset="0"/>
            </a:endParaRPr>
          </a:p>
        </p:txBody>
      </p:sp>
      <p:sp>
        <p:nvSpPr>
          <p:cNvPr id="15" name="Subtitle 5">
            <a:extLst>
              <a:ext uri="{FF2B5EF4-FFF2-40B4-BE49-F238E27FC236}">
                <a16:creationId xmlns:a16="http://schemas.microsoft.com/office/drawing/2014/main" id="{DBA30BD9-7A7A-46A2-831A-4D4B2E7045E7}"/>
              </a:ext>
            </a:extLst>
          </p:cNvPr>
          <p:cNvSpPr txBox="1">
            <a:spLocks/>
          </p:cNvSpPr>
          <p:nvPr/>
        </p:nvSpPr>
        <p:spPr>
          <a:xfrm>
            <a:off x="300941" y="4517020"/>
            <a:ext cx="9144000" cy="62786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>
            <a:lvl1pPr marL="224097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3529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448193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745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672290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353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896386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157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120483" marR="0" indent="-224097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Char char=""/>
              <a:tabLst/>
              <a:defRPr sz="2157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14509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93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77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61" indent="-228592" algn="l" defTabSz="91436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96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67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Semibold"/>
                <a:ea typeface="+mn-ea"/>
                <a:cs typeface="+mn-cs"/>
              </a:rPr>
              <a:t>Creativity Unleashed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Semibold"/>
              <a:ea typeface="+mn-ea"/>
              <a:cs typeface="+mn-cs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41401623-133E-4F5B-B61C-520C65F5CDF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3893181"/>
                  </p:ext>
                </p:extLst>
              </p:nvPr>
            </p:nvGraphicFramePr>
            <p:xfrm>
              <a:off x="2964315" y="-1154645"/>
              <a:ext cx="10172465" cy="964977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0172465" cy="9649777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76562" d="1000000"/>
                    <am3d:preTrans dx="0" dy="0" dz="-42680266"/>
                    <am3d:scale>
                      <am3d:sx n="1000000" d="1000000"/>
                      <am3d:sy n="1000000" d="1000000"/>
                      <am3d:sz n="1000000" d="1000000"/>
                    </am3d:scale>
                    <am3d:rot ax="3007567" ay="2321763" az="220868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02905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41401623-133E-4F5B-B61C-520C65F5CD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964315" y="-1154645"/>
                <a:ext cx="10172465" cy="964977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8855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EFAF110-C1A2-402A-9A68-86C79CDDC9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rgbClr val="000000">
                  <a:alpha val="0"/>
                </a:srgbClr>
              </a:gs>
              <a:gs pos="100000">
                <a:srgbClr val="000000">
                  <a:alpha val="57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D07E16E-90F1-47B2-9CCA-498F784B022A}"/>
              </a:ext>
            </a:extLst>
          </p:cNvPr>
          <p:cNvGrpSpPr/>
          <p:nvPr/>
        </p:nvGrpSpPr>
        <p:grpSpPr>
          <a:xfrm>
            <a:off x="465138" y="1706860"/>
            <a:ext cx="5092382" cy="1043907"/>
            <a:chOff x="465138" y="1706860"/>
            <a:chExt cx="5092382" cy="1043907"/>
          </a:xfrm>
        </p:grpSpPr>
        <p:sp>
          <p:nvSpPr>
            <p:cNvPr id="17" name="TextBox 6">
              <a:extLst>
                <a:ext uri="{FF2B5EF4-FFF2-40B4-BE49-F238E27FC236}">
                  <a16:creationId xmlns:a16="http://schemas.microsoft.com/office/drawing/2014/main" id="{AD8A20CC-3367-4E47-B2FF-723FD1D031CD}"/>
                </a:ext>
              </a:extLst>
            </p:cNvPr>
            <p:cNvSpPr txBox="1"/>
            <p:nvPr/>
          </p:nvSpPr>
          <p:spPr>
            <a:xfrm>
              <a:off x="465138" y="2141369"/>
              <a:ext cx="5092382" cy="60939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sz="1400" dirty="0">
                  <a:solidFill>
                    <a:srgbClr val="FFFFFF"/>
                  </a:solidFill>
                  <a:latin typeface="Segoe UI"/>
                  <a:cs typeface="Segoe UI Light" panose="020B0502040204020203" pitchFamily="34" charset="0"/>
                </a:rPr>
                <a:t>With an easy to use flight system, state of the art camera, and more, the Contoso Mark 8 lets everyone elevate their creativity.</a:t>
              </a:r>
            </a:p>
          </p:txBody>
        </p:sp>
        <p:sp>
          <p:nvSpPr>
            <p:cNvPr id="18" name="TextBox 5">
              <a:extLst>
                <a:ext uri="{FF2B5EF4-FFF2-40B4-BE49-F238E27FC236}">
                  <a16:creationId xmlns:a16="http://schemas.microsoft.com/office/drawing/2014/main" id="{F30C0EF1-DFA9-4267-95F6-3045F5DFD942}"/>
                </a:ext>
              </a:extLst>
            </p:cNvPr>
            <p:cNvSpPr txBox="1"/>
            <p:nvPr/>
          </p:nvSpPr>
          <p:spPr>
            <a:xfrm>
              <a:off x="465138" y="1706860"/>
              <a:ext cx="4585750" cy="48987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67">
                <a:lnSpc>
                  <a:spcPts val="3137"/>
                </a:lnSpc>
                <a:spcBef>
                  <a:spcPct val="0"/>
                </a:spcBef>
              </a:pPr>
              <a:r>
                <a:rPr lang="en-US" sz="2745" spc="-147" dirty="0">
                  <a:ln w="3175">
                    <a:noFill/>
                  </a:ln>
                  <a:solidFill>
                    <a:srgbClr val="FFFFFF"/>
                  </a:solidFill>
                  <a:latin typeface="Segoe UI Semibold"/>
                  <a:cs typeface="Segoe UI" pitchFamily="34" charset="0"/>
                </a:rPr>
                <a:t>Elevated performance and fit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FEA3310-C1C3-4682-94CA-93B23CC477F3}"/>
              </a:ext>
            </a:extLst>
          </p:cNvPr>
          <p:cNvGrpSpPr/>
          <p:nvPr/>
        </p:nvGrpSpPr>
        <p:grpSpPr>
          <a:xfrm>
            <a:off x="465138" y="3467820"/>
            <a:ext cx="4970462" cy="1075295"/>
            <a:chOff x="465138" y="3467820"/>
            <a:chExt cx="4970462" cy="1075295"/>
          </a:xfrm>
        </p:grpSpPr>
        <p:sp>
          <p:nvSpPr>
            <p:cNvPr id="20" name="TextBox 6">
              <a:extLst>
                <a:ext uri="{FF2B5EF4-FFF2-40B4-BE49-F238E27FC236}">
                  <a16:creationId xmlns:a16="http://schemas.microsoft.com/office/drawing/2014/main" id="{86AA048E-A38A-44C0-9C07-26C28F4D35C7}"/>
                </a:ext>
              </a:extLst>
            </p:cNvPr>
            <p:cNvSpPr txBox="1"/>
            <p:nvPr/>
          </p:nvSpPr>
          <p:spPr>
            <a:xfrm>
              <a:off x="465138" y="3957698"/>
              <a:ext cx="4970462" cy="58541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>
                <a:lnSpc>
                  <a:spcPct val="150000"/>
                </a:lnSpc>
                <a:defRPr sz="1400">
                  <a:solidFill>
                    <a:schemeClr val="bg2"/>
                  </a:solidFill>
                  <a:cs typeface="Segoe UI Light" panose="020B0502040204020203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dirty="0">
                  <a:solidFill>
                    <a:srgbClr val="FFFFFF"/>
                  </a:solidFill>
                  <a:latin typeface="Segoe UI"/>
                </a:rPr>
                <a:t>Our latest technology has an effective transmission distance of up to 8.9mi while still delivering 1080p video and FPV views</a:t>
              </a:r>
            </a:p>
          </p:txBody>
        </p:sp>
        <p:sp>
          <p:nvSpPr>
            <p:cNvPr id="21" name="TextBox 5">
              <a:extLst>
                <a:ext uri="{FF2B5EF4-FFF2-40B4-BE49-F238E27FC236}">
                  <a16:creationId xmlns:a16="http://schemas.microsoft.com/office/drawing/2014/main" id="{DD23942F-AEF7-4E82-9FCF-9911C8FA163F}"/>
                </a:ext>
              </a:extLst>
            </p:cNvPr>
            <p:cNvSpPr txBox="1"/>
            <p:nvPr/>
          </p:nvSpPr>
          <p:spPr>
            <a:xfrm>
              <a:off x="465138" y="3467820"/>
              <a:ext cx="4585750" cy="48987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67">
                <a:lnSpc>
                  <a:spcPts val="3137"/>
                </a:lnSpc>
                <a:spcBef>
                  <a:spcPct val="0"/>
                </a:spcBef>
              </a:pPr>
              <a:r>
                <a:rPr lang="en-US" sz="2745" spc="-147" dirty="0">
                  <a:ln w="3175">
                    <a:noFill/>
                  </a:ln>
                  <a:solidFill>
                    <a:srgbClr val="FFFFFF"/>
                  </a:solidFill>
                  <a:latin typeface="Segoe UI Semibold"/>
                  <a:cs typeface="Segoe UI" pitchFamily="34" charset="0"/>
                </a:rPr>
                <a:t>Long Range Control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73643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EFAF110-C1A2-402A-9A68-86C79CDDC9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rgbClr val="000000">
                  <a:alpha val="0"/>
                </a:srgbClr>
              </a:gs>
              <a:gs pos="100000">
                <a:srgbClr val="000000">
                  <a:alpha val="57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4F09EB6D-2413-4AC0-BF56-FF931B4F46C7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5345394" y="1058946"/>
              <a:ext cx="9793870" cy="821158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9793870" cy="8211584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76562" d="1000000"/>
                    <am3d:preTrans dx="0" dy="0" dz="-42680266"/>
                    <am3d:scale>
                      <am3d:sx n="1000000" d="1000000"/>
                      <am3d:sy n="1000000" d="1000000"/>
                      <am3d:sz n="1000000" d="1000000"/>
                    </am3d:scale>
                    <am3d:rot ax="-3427346" ay="414381" az="-632317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029052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4F09EB6D-2413-4AC0-BF56-FF931B4F46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45394" y="1058946"/>
                <a:ext cx="9793870" cy="8211584"/>
              </a:xfrm>
              <a:prstGeom prst="rect">
                <a:avLst/>
              </a:prstGeom>
            </p:spPr>
          </p:pic>
        </mc:Fallback>
      </mc:AlternateContent>
      <p:grpSp>
        <p:nvGrpSpPr>
          <p:cNvPr id="16" name="Group 15">
            <a:extLst>
              <a:ext uri="{FF2B5EF4-FFF2-40B4-BE49-F238E27FC236}">
                <a16:creationId xmlns:a16="http://schemas.microsoft.com/office/drawing/2014/main" id="{3D07E16E-90F1-47B2-9CCA-498F784B022A}"/>
              </a:ext>
            </a:extLst>
          </p:cNvPr>
          <p:cNvGrpSpPr/>
          <p:nvPr/>
        </p:nvGrpSpPr>
        <p:grpSpPr>
          <a:xfrm>
            <a:off x="465138" y="1706860"/>
            <a:ext cx="5092382" cy="1043907"/>
            <a:chOff x="465138" y="1706860"/>
            <a:chExt cx="5092382" cy="1043907"/>
          </a:xfrm>
        </p:grpSpPr>
        <p:sp>
          <p:nvSpPr>
            <p:cNvPr id="17" name="TextBox 6">
              <a:extLst>
                <a:ext uri="{FF2B5EF4-FFF2-40B4-BE49-F238E27FC236}">
                  <a16:creationId xmlns:a16="http://schemas.microsoft.com/office/drawing/2014/main" id="{AD8A20CC-3367-4E47-B2FF-723FD1D031CD}"/>
                </a:ext>
              </a:extLst>
            </p:cNvPr>
            <p:cNvSpPr txBox="1"/>
            <p:nvPr/>
          </p:nvSpPr>
          <p:spPr>
            <a:xfrm>
              <a:off x="465138" y="2141369"/>
              <a:ext cx="5092382" cy="60939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 Light" panose="020B0502040204020203" pitchFamily="34" charset="0"/>
                </a:rPr>
                <a:t>With an easy to use flight system, state of the art camera, and more, the Contoso Mark 8 lets everyone elevate their creativity.</a:t>
              </a:r>
            </a:p>
          </p:txBody>
        </p:sp>
        <p:sp>
          <p:nvSpPr>
            <p:cNvPr id="18" name="TextBox 5">
              <a:extLst>
                <a:ext uri="{FF2B5EF4-FFF2-40B4-BE49-F238E27FC236}">
                  <a16:creationId xmlns:a16="http://schemas.microsoft.com/office/drawing/2014/main" id="{F30C0EF1-DFA9-4267-95F6-3045F5DFD942}"/>
                </a:ext>
              </a:extLst>
            </p:cNvPr>
            <p:cNvSpPr txBox="1"/>
            <p:nvPr/>
          </p:nvSpPr>
          <p:spPr>
            <a:xfrm>
              <a:off x="465138" y="1706860"/>
              <a:ext cx="4585750" cy="48987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367" rtl="0" eaLnBrk="1" fontAlgn="auto" latinLnBrk="0" hangingPunct="1">
                <a:lnSpc>
                  <a:spcPts val="313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745" b="0" i="0" u="none" strike="noStrike" kern="1200" cap="none" spc="-147" normalizeH="0" baseline="0" noProof="0" dirty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  <a:ea typeface="+mn-ea"/>
                  <a:cs typeface="Segoe UI" pitchFamily="34" charset="0"/>
                </a:rPr>
                <a:t>Elevated performance and fit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FEA3310-C1C3-4682-94CA-93B23CC477F3}"/>
              </a:ext>
            </a:extLst>
          </p:cNvPr>
          <p:cNvGrpSpPr/>
          <p:nvPr/>
        </p:nvGrpSpPr>
        <p:grpSpPr>
          <a:xfrm>
            <a:off x="465138" y="3467820"/>
            <a:ext cx="4970462" cy="1075295"/>
            <a:chOff x="465138" y="3467820"/>
            <a:chExt cx="4970462" cy="1075295"/>
          </a:xfrm>
        </p:grpSpPr>
        <p:sp>
          <p:nvSpPr>
            <p:cNvPr id="20" name="TextBox 6">
              <a:extLst>
                <a:ext uri="{FF2B5EF4-FFF2-40B4-BE49-F238E27FC236}">
                  <a16:creationId xmlns:a16="http://schemas.microsoft.com/office/drawing/2014/main" id="{86AA048E-A38A-44C0-9C07-26C28F4D35C7}"/>
                </a:ext>
              </a:extLst>
            </p:cNvPr>
            <p:cNvSpPr txBox="1"/>
            <p:nvPr/>
          </p:nvSpPr>
          <p:spPr>
            <a:xfrm>
              <a:off x="465138" y="3957698"/>
              <a:ext cx="4970462" cy="58541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>
                <a:lnSpc>
                  <a:spcPct val="150000"/>
                </a:lnSpc>
                <a:defRPr sz="1400">
                  <a:solidFill>
                    <a:schemeClr val="bg2"/>
                  </a:solidFill>
                  <a:cs typeface="Segoe UI Light" panose="020B0502040204020203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Segoe UI Light" panose="020B0502040204020203" pitchFamily="34" charset="0"/>
                </a:rPr>
                <a:t>Our latest technology has an effective transmission distance of up to 8.9mi while still delivering 1080p video and FPV views</a:t>
              </a:r>
            </a:p>
          </p:txBody>
        </p:sp>
        <p:sp>
          <p:nvSpPr>
            <p:cNvPr id="21" name="TextBox 5">
              <a:extLst>
                <a:ext uri="{FF2B5EF4-FFF2-40B4-BE49-F238E27FC236}">
                  <a16:creationId xmlns:a16="http://schemas.microsoft.com/office/drawing/2014/main" id="{DD23942F-AEF7-4E82-9FCF-9911C8FA163F}"/>
                </a:ext>
              </a:extLst>
            </p:cNvPr>
            <p:cNvSpPr txBox="1"/>
            <p:nvPr/>
          </p:nvSpPr>
          <p:spPr>
            <a:xfrm>
              <a:off x="465138" y="3467820"/>
              <a:ext cx="4585750" cy="48987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367" rtl="0" eaLnBrk="1" fontAlgn="auto" latinLnBrk="0" hangingPunct="1">
                <a:lnSpc>
                  <a:spcPts val="3137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745" b="0" i="0" u="none" strike="noStrike" kern="1200" cap="none" spc="-147" normalizeH="0" baseline="0" noProof="0" dirty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 Semibold"/>
                  <a:ea typeface="+mn-ea"/>
                  <a:cs typeface="Segoe UI" pitchFamily="34" charset="0"/>
                </a:rPr>
                <a:t>Long Range Control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88034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41401623-133E-4F5B-B61C-520C65F5CDF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65270805"/>
                  </p:ext>
                </p:extLst>
              </p:nvPr>
            </p:nvGraphicFramePr>
            <p:xfrm>
              <a:off x="-1793007" y="0"/>
              <a:ext cx="10098808" cy="936008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0098808" cy="9360089"/>
                    </a:xfrm>
                    <a:prstGeom prst="rect">
                      <a:avLst/>
                    </a:prstGeom>
                  </am3d:spPr>
                  <am3d:camera>
                    <am3d:pos x="-139384" y="-5624694" z="64448002"/>
                    <am3d:up dx="0" dy="36000000" dz="0"/>
                    <am3d:lookAt x="-139384" y="-5624694" z="0"/>
                    <am3d:perspective fov="521863"/>
                  </am3d:camera>
                  <am3d:trans>
                    <am3d:meterPerModelUnit n="976562" d="1000000"/>
                    <am3d:preTrans dx="139384" dy="5624694" dz="-42680266"/>
                    <am3d:scale>
                      <am3d:sx n="1000000" d="1000000"/>
                      <am3d:sy n="1000000" d="1000000"/>
                      <am3d:sz n="1000000" d="1000000"/>
                    </am3d:scale>
                    <am3d:rot ax="86491" ay="-12356" az="-309"/>
                    <am3d:postTrans dx="-139384" dy="-5624694" dz="0"/>
                  </am3d:trans>
                  <am3d:raster rName="Office3DRenderer" rVer="16.0.8326">
                    <am3d:blip r:embed="rId5"/>
                  </am3d:raster>
                  <am3d:winViewport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41401623-133E-4F5B-B61C-520C65F5CDF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793007" y="0"/>
                <a:ext cx="10098808" cy="9360089"/>
              </a:xfrm>
              <a:prstGeom prst="rect">
                <a:avLst/>
              </a:prstGeom>
            </p:spPr>
          </p:pic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41A14491-5447-4314-9B1F-B25F5DBE4FAC}"/>
              </a:ext>
            </a:extLst>
          </p:cNvPr>
          <p:cNvGrpSpPr/>
          <p:nvPr/>
        </p:nvGrpSpPr>
        <p:grpSpPr>
          <a:xfrm>
            <a:off x="6909912" y="1302868"/>
            <a:ext cx="5092382" cy="1133034"/>
            <a:chOff x="6909912" y="1302868"/>
            <a:chExt cx="5092382" cy="1133034"/>
          </a:xfrm>
        </p:grpSpPr>
        <p:sp>
          <p:nvSpPr>
            <p:cNvPr id="21" name="TextBox 6">
              <a:extLst>
                <a:ext uri="{FF2B5EF4-FFF2-40B4-BE49-F238E27FC236}">
                  <a16:creationId xmlns:a16="http://schemas.microsoft.com/office/drawing/2014/main" id="{F45EA14E-6F17-473F-8CA2-298FB4B1A4F8}"/>
                </a:ext>
              </a:extLst>
            </p:cNvPr>
            <p:cNvSpPr txBox="1"/>
            <p:nvPr/>
          </p:nvSpPr>
          <p:spPr>
            <a:xfrm>
              <a:off x="6909912" y="1737377"/>
              <a:ext cx="5092382" cy="698525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sz="1400" dirty="0">
                  <a:solidFill>
                    <a:srgbClr val="FFFFFF"/>
                  </a:solidFill>
                  <a:latin typeface="Segoe UI"/>
                  <a:cs typeface="Segoe UI Light" panose="020B0502040204020203" pitchFamily="34" charset="0"/>
                </a:rPr>
                <a:t>A new camera with a 1-inch 25-megapixel sensor capable of shooting 4K video at 60fps and stills at a 20 fps Burst Mode. </a:t>
              </a:r>
            </a:p>
          </p:txBody>
        </p:sp>
        <p:sp>
          <p:nvSpPr>
            <p:cNvPr id="22" name="TextBox 5">
              <a:extLst>
                <a:ext uri="{FF2B5EF4-FFF2-40B4-BE49-F238E27FC236}">
                  <a16:creationId xmlns:a16="http://schemas.microsoft.com/office/drawing/2014/main" id="{4B1C4D1E-2DEB-4CA3-BF04-B65BB497A3DC}"/>
                </a:ext>
              </a:extLst>
            </p:cNvPr>
            <p:cNvSpPr txBox="1"/>
            <p:nvPr/>
          </p:nvSpPr>
          <p:spPr>
            <a:xfrm>
              <a:off x="6909912" y="1302868"/>
              <a:ext cx="4585750" cy="48987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67">
                <a:lnSpc>
                  <a:spcPts val="3137"/>
                </a:lnSpc>
                <a:spcBef>
                  <a:spcPct val="0"/>
                </a:spcBef>
              </a:pPr>
              <a:r>
                <a:rPr lang="en-US" sz="2745" spc="-147" dirty="0">
                  <a:ln w="3175">
                    <a:noFill/>
                  </a:ln>
                  <a:solidFill>
                    <a:srgbClr val="FFFFFF"/>
                  </a:solidFill>
                  <a:latin typeface="Segoe UI Semibold"/>
                  <a:cs typeface="Segoe UI" pitchFamily="34" charset="0"/>
                </a:rPr>
                <a:t>Improved performance and fit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54046C1-8305-4EA5-A35B-5DE21F109FB6}"/>
              </a:ext>
            </a:extLst>
          </p:cNvPr>
          <p:cNvGrpSpPr/>
          <p:nvPr/>
        </p:nvGrpSpPr>
        <p:grpSpPr>
          <a:xfrm>
            <a:off x="6909912" y="2790956"/>
            <a:ext cx="4970462" cy="1333827"/>
            <a:chOff x="6909912" y="2790956"/>
            <a:chExt cx="4970462" cy="1333827"/>
          </a:xfrm>
        </p:grpSpPr>
        <p:sp>
          <p:nvSpPr>
            <p:cNvPr id="24" name="TextBox 6">
              <a:extLst>
                <a:ext uri="{FF2B5EF4-FFF2-40B4-BE49-F238E27FC236}">
                  <a16:creationId xmlns:a16="http://schemas.microsoft.com/office/drawing/2014/main" id="{A91D54A2-3C84-42BD-8ADB-410126F41AE7}"/>
                </a:ext>
              </a:extLst>
            </p:cNvPr>
            <p:cNvSpPr txBox="1"/>
            <p:nvPr/>
          </p:nvSpPr>
          <p:spPr>
            <a:xfrm>
              <a:off x="6909912" y="3280834"/>
              <a:ext cx="4970462" cy="84394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>
                <a:lnSpc>
                  <a:spcPct val="150000"/>
                </a:lnSpc>
                <a:defRPr sz="1400">
                  <a:solidFill>
                    <a:schemeClr val="bg2"/>
                  </a:solidFill>
                  <a:cs typeface="Segoe UI Light" panose="020B0502040204020203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dirty="0">
                  <a:solidFill>
                    <a:srgbClr val="FFFFFF"/>
                  </a:solidFill>
                  <a:latin typeface="Segoe UI"/>
                </a:rPr>
                <a:t>An industry first, custom engineered lens, with twelve elements, arranged in eight groups, can eliminate distortion of fast moving objects</a:t>
              </a:r>
            </a:p>
          </p:txBody>
        </p:sp>
        <p:sp>
          <p:nvSpPr>
            <p:cNvPr id="25" name="TextBox 5">
              <a:extLst>
                <a:ext uri="{FF2B5EF4-FFF2-40B4-BE49-F238E27FC236}">
                  <a16:creationId xmlns:a16="http://schemas.microsoft.com/office/drawing/2014/main" id="{FC83A443-8BFC-46F2-ADCD-C2AC224FC304}"/>
                </a:ext>
              </a:extLst>
            </p:cNvPr>
            <p:cNvSpPr txBox="1"/>
            <p:nvPr/>
          </p:nvSpPr>
          <p:spPr>
            <a:xfrm>
              <a:off x="6909912" y="2790956"/>
              <a:ext cx="4585750" cy="48987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67">
                <a:lnSpc>
                  <a:spcPts val="3137"/>
                </a:lnSpc>
                <a:spcBef>
                  <a:spcPct val="0"/>
                </a:spcBef>
              </a:pPr>
              <a:r>
                <a:rPr lang="en-US" sz="2745" spc="-147" dirty="0">
                  <a:ln w="3175">
                    <a:noFill/>
                  </a:ln>
                  <a:solidFill>
                    <a:srgbClr val="FFFFFF"/>
                  </a:solidFill>
                  <a:latin typeface="Segoe UI Semibold"/>
                  <a:cs typeface="Segoe UI" pitchFamily="34" charset="0"/>
                </a:rPr>
                <a:t>Revolutionary Custom Lens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0AC9126-3F81-438A-B632-448C32EC91DD}"/>
              </a:ext>
            </a:extLst>
          </p:cNvPr>
          <p:cNvGrpSpPr/>
          <p:nvPr/>
        </p:nvGrpSpPr>
        <p:grpSpPr>
          <a:xfrm>
            <a:off x="6909912" y="4479837"/>
            <a:ext cx="4970462" cy="1075295"/>
            <a:chOff x="6909912" y="4479837"/>
            <a:chExt cx="4970462" cy="1075295"/>
          </a:xfrm>
        </p:grpSpPr>
        <p:sp>
          <p:nvSpPr>
            <p:cNvPr id="27" name="TextBox 6">
              <a:extLst>
                <a:ext uri="{FF2B5EF4-FFF2-40B4-BE49-F238E27FC236}">
                  <a16:creationId xmlns:a16="http://schemas.microsoft.com/office/drawing/2014/main" id="{13E4D51C-2EB8-447D-B17B-2047D30E4CED}"/>
                </a:ext>
              </a:extLst>
            </p:cNvPr>
            <p:cNvSpPr txBox="1"/>
            <p:nvPr/>
          </p:nvSpPr>
          <p:spPr>
            <a:xfrm>
              <a:off x="6909912" y="4969715"/>
              <a:ext cx="4970462" cy="585417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>
                <a:lnSpc>
                  <a:spcPct val="150000"/>
                </a:lnSpc>
                <a:defRPr sz="1400">
                  <a:solidFill>
                    <a:schemeClr val="bg2"/>
                  </a:solidFill>
                  <a:cs typeface="Segoe UI Light" panose="020B0502040204020203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dirty="0">
                  <a:solidFill>
                    <a:srgbClr val="FFFFFF"/>
                  </a:solidFill>
                  <a:latin typeface="Segoe UI"/>
                </a:rPr>
                <a:t>Capture amazing detail with advanced video processing to support H.264 4K video at 60 fps with a 100Mbps bitrate..</a:t>
              </a:r>
            </a:p>
          </p:txBody>
        </p:sp>
        <p:sp>
          <p:nvSpPr>
            <p:cNvPr id="28" name="TextBox 5">
              <a:extLst>
                <a:ext uri="{FF2B5EF4-FFF2-40B4-BE49-F238E27FC236}">
                  <a16:creationId xmlns:a16="http://schemas.microsoft.com/office/drawing/2014/main" id="{26EC1DFB-88EB-4A5A-901D-29A792A65704}"/>
                </a:ext>
              </a:extLst>
            </p:cNvPr>
            <p:cNvSpPr txBox="1"/>
            <p:nvPr/>
          </p:nvSpPr>
          <p:spPr>
            <a:xfrm>
              <a:off x="6909912" y="4479837"/>
              <a:ext cx="4585750" cy="48987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67">
                <a:lnSpc>
                  <a:spcPts val="3137"/>
                </a:lnSpc>
                <a:spcBef>
                  <a:spcPct val="0"/>
                </a:spcBef>
              </a:pPr>
              <a:r>
                <a:rPr lang="en-US" sz="2745" spc="-147" dirty="0">
                  <a:ln w="3175">
                    <a:noFill/>
                  </a:ln>
                  <a:solidFill>
                    <a:srgbClr val="FFFFFF"/>
                  </a:solidFill>
                  <a:latin typeface="Segoe UI Semibold"/>
                  <a:cs typeface="Segoe UI" pitchFamily="34" charset="0"/>
                </a:rPr>
                <a:t>Powerful as Many Cameras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3427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Rectangle 153">
            <a:extLst>
              <a:ext uri="{FF2B5EF4-FFF2-40B4-BE49-F238E27FC236}">
                <a16:creationId xmlns:a16="http://schemas.microsoft.com/office/drawing/2014/main" id="{8D3CFC77-1CE5-4514-8291-142E84C5944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49000">
                <a:srgbClr val="000000">
                  <a:alpha val="0"/>
                </a:srgbClr>
              </a:gs>
              <a:gs pos="100000">
                <a:srgbClr val="000000">
                  <a:alpha val="57000"/>
                </a:srgbClr>
              </a:gs>
            </a:gsLst>
            <a:path path="circle">
              <a:fillToRect l="50000" t="50000" r="50000" b="50000"/>
            </a:path>
            <a:tileRect/>
          </a:gradFill>
          <a:ln w="1079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E6E6E6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54A15BB4-D76D-49E3-9C80-9797F57D72C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85398419"/>
                  </p:ext>
                </p:extLst>
              </p:nvPr>
            </p:nvGraphicFramePr>
            <p:xfrm>
              <a:off x="5798574" y="664771"/>
              <a:ext cx="5848152" cy="505672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5848152" cy="5056727"/>
                    </a:xfrm>
                    <a:prstGeom prst="rect">
                      <a:avLst/>
                    </a:prstGeom>
                  </am3d:spPr>
                  <am3d:camera>
                    <am3d:pos x="0" y="0" z="644480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76562" d="1000000"/>
                    <am3d:preTrans dx="0" dy="0" dz="-42680266"/>
                    <am3d:scale>
                      <am3d:sx n="1000000" d="1000000"/>
                      <am3d:sy n="1000000" d="1000000"/>
                      <am3d:sz n="1000000" d="1000000"/>
                    </am3d:scale>
                    <am3d:rot ax="5054437" ay="-5977" az="-5937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5907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54A15BB4-D76D-49E3-9C80-9797F57D72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798574" y="664771"/>
                <a:ext cx="5848152" cy="5056727"/>
              </a:xfrm>
              <a:prstGeom prst="rect">
                <a:avLst/>
              </a:prstGeom>
            </p:spPr>
          </p:pic>
        </mc:Fallback>
      </mc:AlternateContent>
      <p:grpSp>
        <p:nvGrpSpPr>
          <p:cNvPr id="155" name="Group 154">
            <a:extLst>
              <a:ext uri="{FF2B5EF4-FFF2-40B4-BE49-F238E27FC236}">
                <a16:creationId xmlns:a16="http://schemas.microsoft.com/office/drawing/2014/main" id="{FAA26DC8-0AC8-4820-A2B3-9B89380813B8}"/>
              </a:ext>
            </a:extLst>
          </p:cNvPr>
          <p:cNvGrpSpPr/>
          <p:nvPr/>
        </p:nvGrpSpPr>
        <p:grpSpPr>
          <a:xfrm>
            <a:off x="465138" y="856566"/>
            <a:ext cx="4940240" cy="1191639"/>
            <a:chOff x="465138" y="856566"/>
            <a:chExt cx="4940240" cy="1191639"/>
          </a:xfrm>
        </p:grpSpPr>
        <p:sp>
          <p:nvSpPr>
            <p:cNvPr id="156" name="TextBox 6">
              <a:extLst>
                <a:ext uri="{FF2B5EF4-FFF2-40B4-BE49-F238E27FC236}">
                  <a16:creationId xmlns:a16="http://schemas.microsoft.com/office/drawing/2014/main" id="{0C347948-0099-494B-8B8C-78E7467DA3EC}"/>
                </a:ext>
              </a:extLst>
            </p:cNvPr>
            <p:cNvSpPr txBox="1"/>
            <p:nvPr/>
          </p:nvSpPr>
          <p:spPr>
            <a:xfrm>
              <a:off x="465138" y="1291075"/>
              <a:ext cx="4940240" cy="757130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rgbClr val="FFFFFF"/>
                  </a:solidFill>
                  <a:latin typeface="Segoe UI"/>
                  <a:cs typeface="Segoe UI Light" panose="020B0502040204020203" pitchFamily="34" charset="0"/>
                </a:rPr>
                <a:t>The Contoso dual rear vision sensors and infrared sensors combine with the autonomous flight system for a total of six-directions of obstacle sensing and avoidance</a:t>
              </a:r>
            </a:p>
          </p:txBody>
        </p:sp>
        <p:sp>
          <p:nvSpPr>
            <p:cNvPr id="157" name="TextBox 5">
              <a:extLst>
                <a:ext uri="{FF2B5EF4-FFF2-40B4-BE49-F238E27FC236}">
                  <a16:creationId xmlns:a16="http://schemas.microsoft.com/office/drawing/2014/main" id="{1D567188-FEA4-42D9-9323-66A5AFBE61CA}"/>
                </a:ext>
              </a:extLst>
            </p:cNvPr>
            <p:cNvSpPr txBox="1"/>
            <p:nvPr/>
          </p:nvSpPr>
          <p:spPr>
            <a:xfrm>
              <a:off x="465138" y="856566"/>
              <a:ext cx="4585750" cy="46019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67">
                <a:lnSpc>
                  <a:spcPts val="3137"/>
                </a:lnSpc>
                <a:spcBef>
                  <a:spcPct val="0"/>
                </a:spcBef>
              </a:pPr>
              <a:r>
                <a:rPr lang="en-US" sz="2400" spc="-147" dirty="0">
                  <a:ln w="3175">
                    <a:noFill/>
                  </a:ln>
                  <a:solidFill>
                    <a:srgbClr val="FFFFFF"/>
                  </a:solidFill>
                  <a:latin typeface="Segoe UI Semibold"/>
                  <a:cs typeface="Segoe UI" pitchFamily="34" charset="0"/>
                </a:rPr>
                <a:t>Avoid Obstacles</a:t>
              </a:r>
            </a:p>
          </p:txBody>
        </p:sp>
      </p:grpSp>
      <p:grpSp>
        <p:nvGrpSpPr>
          <p:cNvPr id="158" name="Group 157">
            <a:extLst>
              <a:ext uri="{FF2B5EF4-FFF2-40B4-BE49-F238E27FC236}">
                <a16:creationId xmlns:a16="http://schemas.microsoft.com/office/drawing/2014/main" id="{BC73521E-9B97-4EE3-B1D4-A50FA2D69E77}"/>
              </a:ext>
            </a:extLst>
          </p:cNvPr>
          <p:cNvGrpSpPr/>
          <p:nvPr/>
        </p:nvGrpSpPr>
        <p:grpSpPr>
          <a:xfrm>
            <a:off x="465138" y="2271391"/>
            <a:ext cx="4585751" cy="1004827"/>
            <a:chOff x="465138" y="2271391"/>
            <a:chExt cx="4585751" cy="1004827"/>
          </a:xfrm>
        </p:grpSpPr>
        <p:sp>
          <p:nvSpPr>
            <p:cNvPr id="159" name="TextBox 6">
              <a:extLst>
                <a:ext uri="{FF2B5EF4-FFF2-40B4-BE49-F238E27FC236}">
                  <a16:creationId xmlns:a16="http://schemas.microsoft.com/office/drawing/2014/main" id="{C34FD30A-4F58-4873-802B-6744EA72405D}"/>
                </a:ext>
              </a:extLst>
            </p:cNvPr>
            <p:cNvSpPr txBox="1"/>
            <p:nvPr/>
          </p:nvSpPr>
          <p:spPr>
            <a:xfrm>
              <a:off x="465139" y="2761269"/>
              <a:ext cx="4585750" cy="514949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>
                <a:lnSpc>
                  <a:spcPct val="150000"/>
                </a:lnSpc>
                <a:defRPr sz="1400">
                  <a:solidFill>
                    <a:schemeClr val="bg2"/>
                  </a:solidFill>
                  <a:cs typeface="Segoe UI Light" panose="020B0502040204020203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rgbClr val="FFFFFF"/>
                  </a:solidFill>
                  <a:latin typeface="Segoe UI"/>
                </a:rPr>
                <a:t>Using carbon fiber and magnesium alloy construction the Contoso Mark 8 not only is the lightest in it’s class but also the most rigid</a:t>
              </a:r>
            </a:p>
          </p:txBody>
        </p:sp>
        <p:sp>
          <p:nvSpPr>
            <p:cNvPr id="160" name="TextBox 5">
              <a:extLst>
                <a:ext uri="{FF2B5EF4-FFF2-40B4-BE49-F238E27FC236}">
                  <a16:creationId xmlns:a16="http://schemas.microsoft.com/office/drawing/2014/main" id="{E51F3E51-4E59-4C25-9CF4-3D62841364A6}"/>
                </a:ext>
              </a:extLst>
            </p:cNvPr>
            <p:cNvSpPr txBox="1"/>
            <p:nvPr/>
          </p:nvSpPr>
          <p:spPr>
            <a:xfrm>
              <a:off x="465138" y="2271391"/>
              <a:ext cx="4585750" cy="46019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67">
                <a:lnSpc>
                  <a:spcPts val="3137"/>
                </a:lnSpc>
                <a:spcBef>
                  <a:spcPct val="0"/>
                </a:spcBef>
              </a:pPr>
              <a:r>
                <a:rPr lang="en-US" sz="2400" spc="-147" dirty="0">
                  <a:ln w="3175">
                    <a:noFill/>
                  </a:ln>
                  <a:solidFill>
                    <a:srgbClr val="FFFFFF"/>
                  </a:solidFill>
                  <a:latin typeface="Segoe UI Semibold"/>
                  <a:cs typeface="Segoe UI" pitchFamily="34" charset="0"/>
                </a:rPr>
                <a:t>Greater strength</a:t>
              </a:r>
            </a:p>
          </p:txBody>
        </p:sp>
      </p:grp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A1FBFE9A-B137-4327-AA44-E4696464D4D1}"/>
              </a:ext>
            </a:extLst>
          </p:cNvPr>
          <p:cNvGrpSpPr/>
          <p:nvPr/>
        </p:nvGrpSpPr>
        <p:grpSpPr>
          <a:xfrm>
            <a:off x="465137" y="3626658"/>
            <a:ext cx="4940241" cy="1025409"/>
            <a:chOff x="465137" y="3626658"/>
            <a:chExt cx="4940241" cy="1025409"/>
          </a:xfrm>
        </p:grpSpPr>
        <p:sp>
          <p:nvSpPr>
            <p:cNvPr id="162" name="TextBox 6">
              <a:extLst>
                <a:ext uri="{FF2B5EF4-FFF2-40B4-BE49-F238E27FC236}">
                  <a16:creationId xmlns:a16="http://schemas.microsoft.com/office/drawing/2014/main" id="{23C7D120-21D3-49CC-A4F0-FC05F92AA33E}"/>
                </a:ext>
              </a:extLst>
            </p:cNvPr>
            <p:cNvSpPr txBox="1"/>
            <p:nvPr/>
          </p:nvSpPr>
          <p:spPr>
            <a:xfrm>
              <a:off x="465137" y="4116536"/>
              <a:ext cx="4940241" cy="5355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>
                <a:lnSpc>
                  <a:spcPct val="150000"/>
                </a:lnSpc>
                <a:defRPr sz="1400">
                  <a:solidFill>
                    <a:schemeClr val="bg2"/>
                  </a:solidFill>
                  <a:cs typeface="Segoe UI Light" panose="020B0502040204020203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rgbClr val="FFFFFF"/>
                  </a:solidFill>
                  <a:latin typeface="Segoe UI"/>
                </a:rPr>
                <a:t>To shot amazing aerial images you need longer flight times.                          The Contoso Mark 8 has a flight time of up to 90 minutes. </a:t>
              </a:r>
            </a:p>
          </p:txBody>
        </p:sp>
        <p:sp>
          <p:nvSpPr>
            <p:cNvPr id="163" name="TextBox 5">
              <a:extLst>
                <a:ext uri="{FF2B5EF4-FFF2-40B4-BE49-F238E27FC236}">
                  <a16:creationId xmlns:a16="http://schemas.microsoft.com/office/drawing/2014/main" id="{46BD9B46-EB01-4A0F-BD5F-3993924D2D6B}"/>
                </a:ext>
              </a:extLst>
            </p:cNvPr>
            <p:cNvSpPr txBox="1"/>
            <p:nvPr/>
          </p:nvSpPr>
          <p:spPr>
            <a:xfrm>
              <a:off x="465138" y="3626658"/>
              <a:ext cx="4585750" cy="46019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67">
                <a:lnSpc>
                  <a:spcPts val="3137"/>
                </a:lnSpc>
                <a:spcBef>
                  <a:spcPct val="0"/>
                </a:spcBef>
              </a:pPr>
              <a:r>
                <a:rPr lang="en-US" sz="2400" spc="-147" dirty="0">
                  <a:ln w="3175">
                    <a:noFill/>
                  </a:ln>
                  <a:solidFill>
                    <a:srgbClr val="FFFFFF"/>
                  </a:solidFill>
                  <a:latin typeface="Segoe UI Semibold"/>
                  <a:cs typeface="Segoe UI" pitchFamily="34" charset="0"/>
                </a:rPr>
                <a:t>Longer Flight Time</a:t>
              </a:r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90C116E2-2FBB-48B6-9D21-99D0C9B18C45}"/>
              </a:ext>
            </a:extLst>
          </p:cNvPr>
          <p:cNvGrpSpPr/>
          <p:nvPr/>
        </p:nvGrpSpPr>
        <p:grpSpPr>
          <a:xfrm>
            <a:off x="446711" y="4785492"/>
            <a:ext cx="5248554" cy="1247008"/>
            <a:chOff x="446711" y="4785492"/>
            <a:chExt cx="5248554" cy="1247008"/>
          </a:xfrm>
        </p:grpSpPr>
        <p:sp>
          <p:nvSpPr>
            <p:cNvPr id="165" name="TextBox 6">
              <a:extLst>
                <a:ext uri="{FF2B5EF4-FFF2-40B4-BE49-F238E27FC236}">
                  <a16:creationId xmlns:a16="http://schemas.microsoft.com/office/drawing/2014/main" id="{F48D3FFC-0BD2-414B-A00A-5F010C8E97F8}"/>
                </a:ext>
              </a:extLst>
            </p:cNvPr>
            <p:cNvSpPr txBox="1"/>
            <p:nvPr/>
          </p:nvSpPr>
          <p:spPr>
            <a:xfrm>
              <a:off x="446711" y="5275370"/>
              <a:ext cx="4958668" cy="757130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>
                <a:lnSpc>
                  <a:spcPct val="150000"/>
                </a:lnSpc>
                <a:defRPr sz="1400">
                  <a:solidFill>
                    <a:schemeClr val="bg2"/>
                  </a:solidFill>
                  <a:cs typeface="Segoe UI Light" panose="020B0502040204020203" pitchFamily="34" charset="0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sz="1200" dirty="0">
                  <a:solidFill>
                    <a:srgbClr val="FFFFFF"/>
                  </a:solidFill>
                  <a:latin typeface="Segoe UI"/>
                </a:rPr>
                <a:t>Every flight your Contoso Mark 8 gets smarter and easer to operate thanks to it’s real time connection to the Microsoft Cloud and advanced machine learning algorithms.</a:t>
              </a:r>
            </a:p>
          </p:txBody>
        </p:sp>
        <p:sp>
          <p:nvSpPr>
            <p:cNvPr id="166" name="TextBox 5">
              <a:extLst>
                <a:ext uri="{FF2B5EF4-FFF2-40B4-BE49-F238E27FC236}">
                  <a16:creationId xmlns:a16="http://schemas.microsoft.com/office/drawing/2014/main" id="{B349EA82-223B-4776-9B6A-B4C9CDF8C46D}"/>
                </a:ext>
              </a:extLst>
            </p:cNvPr>
            <p:cNvSpPr txBox="1"/>
            <p:nvPr/>
          </p:nvSpPr>
          <p:spPr>
            <a:xfrm>
              <a:off x="446711" y="4785492"/>
              <a:ext cx="5248554" cy="46019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367">
                <a:lnSpc>
                  <a:spcPts val="3137"/>
                </a:lnSpc>
                <a:spcBef>
                  <a:spcPct val="0"/>
                </a:spcBef>
              </a:pPr>
              <a:r>
                <a:rPr lang="en-US" sz="2400" spc="-147" dirty="0">
                  <a:ln w="3175">
                    <a:noFill/>
                  </a:ln>
                  <a:solidFill>
                    <a:srgbClr val="FFFFFF"/>
                  </a:solidFill>
                  <a:latin typeface="Segoe UI Semibold"/>
                  <a:cs typeface="Segoe UI" pitchFamily="34" charset="0"/>
                </a:rPr>
                <a:t>Cloud Connected for Intelligence</a:t>
              </a: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061B70E5-11B8-4205-B9B4-A36C580DBF17}"/>
              </a:ext>
            </a:extLst>
          </p:cNvPr>
          <p:cNvGrpSpPr/>
          <p:nvPr/>
        </p:nvGrpSpPr>
        <p:grpSpPr>
          <a:xfrm flipH="1">
            <a:off x="5469526" y="1451815"/>
            <a:ext cx="3486498" cy="760170"/>
            <a:chOff x="2594964" y="1614132"/>
            <a:chExt cx="3486498" cy="760170"/>
          </a:xfrm>
        </p:grpSpPr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07F636BF-2B25-4C61-9491-98F744E230D1}"/>
                </a:ext>
              </a:extLst>
            </p:cNvPr>
            <p:cNvGrpSpPr/>
            <p:nvPr/>
          </p:nvGrpSpPr>
          <p:grpSpPr>
            <a:xfrm>
              <a:off x="3225631" y="1618829"/>
              <a:ext cx="750747" cy="755473"/>
              <a:chOff x="3225631" y="1618829"/>
              <a:chExt cx="750747" cy="755473"/>
            </a:xfrm>
          </p:grpSpPr>
          <p:cxnSp>
            <p:nvCxnSpPr>
              <p:cNvPr id="173" name="Straight Connector 172">
                <a:extLst>
                  <a:ext uri="{FF2B5EF4-FFF2-40B4-BE49-F238E27FC236}">
                    <a16:creationId xmlns:a16="http://schemas.microsoft.com/office/drawing/2014/main" id="{0107D5A6-6564-4856-A854-BCF526E7FFA5}"/>
                  </a:ext>
                </a:extLst>
              </p:cNvPr>
              <p:cNvCxnSpPr/>
              <p:nvPr/>
            </p:nvCxnSpPr>
            <p:spPr>
              <a:xfrm flipV="1">
                <a:off x="3253993" y="1618829"/>
                <a:ext cx="722385" cy="722385"/>
              </a:xfrm>
              <a:prstGeom prst="line">
                <a:avLst/>
              </a:prstGeom>
              <a:solidFill>
                <a:srgbClr val="17B60E"/>
              </a:solidFill>
              <a:ln w="12700" cap="rnd" cmpd="sng" algn="ctr">
                <a:solidFill>
                  <a:srgbClr val="FFFFFF"/>
                </a:solidFill>
                <a:prstDash val="solid"/>
              </a:ln>
              <a:effectLst/>
            </p:spPr>
          </p:cxnSp>
          <p:sp>
            <p:nvSpPr>
              <p:cNvPr id="174" name="Oval 173">
                <a:extLst>
                  <a:ext uri="{FF2B5EF4-FFF2-40B4-BE49-F238E27FC236}">
                    <a16:creationId xmlns:a16="http://schemas.microsoft.com/office/drawing/2014/main" id="{D885EB90-479A-4CEB-ACFE-6E7757917222}"/>
                  </a:ext>
                </a:extLst>
              </p:cNvPr>
              <p:cNvSpPr/>
              <p:nvPr/>
            </p:nvSpPr>
            <p:spPr>
              <a:xfrm>
                <a:off x="3225631" y="2309502"/>
                <a:ext cx="64800" cy="64800"/>
              </a:xfrm>
              <a:prstGeom prst="ellipse">
                <a:avLst/>
              </a:prstGeom>
              <a:solidFill>
                <a:srgbClr val="FFFFFF"/>
              </a:solidFill>
              <a:ln w="12700" cap="rnd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F2F2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47198A0F-4777-43F5-9719-1FD3CBCF5873}"/>
                </a:ext>
              </a:extLst>
            </p:cNvPr>
            <p:cNvGrpSpPr/>
            <p:nvPr/>
          </p:nvGrpSpPr>
          <p:grpSpPr>
            <a:xfrm>
              <a:off x="2594964" y="1614132"/>
              <a:ext cx="695467" cy="741122"/>
              <a:chOff x="2784816" y="890345"/>
              <a:chExt cx="592863" cy="600113"/>
            </a:xfrm>
          </p:grpSpPr>
          <p:cxnSp>
            <p:nvCxnSpPr>
              <p:cNvPr id="171" name="Straight Connector 170">
                <a:extLst>
                  <a:ext uri="{FF2B5EF4-FFF2-40B4-BE49-F238E27FC236}">
                    <a16:creationId xmlns:a16="http://schemas.microsoft.com/office/drawing/2014/main" id="{B7C8E707-ADAC-45B1-B88C-7DFCA7ADAB5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12192" y="890345"/>
                <a:ext cx="565487" cy="565486"/>
              </a:xfrm>
              <a:prstGeom prst="line">
                <a:avLst/>
              </a:prstGeom>
              <a:solidFill>
                <a:srgbClr val="17B60E"/>
              </a:solidFill>
              <a:ln w="12700" cap="rnd" cmpd="sng" algn="ctr">
                <a:solidFill>
                  <a:srgbClr val="FFFFFF"/>
                </a:solidFill>
                <a:prstDash val="solid"/>
              </a:ln>
              <a:effectLst/>
            </p:spPr>
          </p:cxnSp>
          <p:sp>
            <p:nvSpPr>
              <p:cNvPr id="172" name="Oval 171">
                <a:extLst>
                  <a:ext uri="{FF2B5EF4-FFF2-40B4-BE49-F238E27FC236}">
                    <a16:creationId xmlns:a16="http://schemas.microsoft.com/office/drawing/2014/main" id="{3D75CA8D-F119-45F7-B7FE-FB75C1B1F17F}"/>
                  </a:ext>
                </a:extLst>
              </p:cNvPr>
              <p:cNvSpPr/>
              <p:nvPr/>
            </p:nvSpPr>
            <p:spPr>
              <a:xfrm>
                <a:off x="2784816" y="1425658"/>
                <a:ext cx="64800" cy="64800"/>
              </a:xfrm>
              <a:prstGeom prst="ellipse">
                <a:avLst/>
              </a:prstGeom>
              <a:solidFill>
                <a:srgbClr val="FFFFFF"/>
              </a:solidFill>
              <a:ln w="12700" cap="rnd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F2F2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2E1169B8-53BA-4653-945C-535664E096E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90431" y="1614132"/>
              <a:ext cx="2791031" cy="0"/>
            </a:xfrm>
            <a:prstGeom prst="line">
              <a:avLst/>
            </a:prstGeom>
            <a:solidFill>
              <a:srgbClr val="17B60E"/>
            </a:solidFill>
            <a:ln w="12700" cap="rnd" cmpd="sng" algn="ctr">
              <a:solidFill>
                <a:srgbClr val="FFFFFF"/>
              </a:solidFill>
              <a:prstDash val="solid"/>
            </a:ln>
            <a:effectLst/>
          </p:spPr>
        </p:cxnSp>
      </p:grp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42A21123-35F9-4F81-9466-055445123182}"/>
              </a:ext>
            </a:extLst>
          </p:cNvPr>
          <p:cNvGrpSpPr/>
          <p:nvPr/>
        </p:nvGrpSpPr>
        <p:grpSpPr>
          <a:xfrm flipH="1">
            <a:off x="5050888" y="2923974"/>
            <a:ext cx="2586968" cy="353196"/>
            <a:chOff x="3905210" y="2491836"/>
            <a:chExt cx="2586968" cy="353196"/>
          </a:xfrm>
        </p:grpSpPr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BA680E98-EBFD-47AF-BEDB-80973E1E44CB}"/>
                </a:ext>
              </a:extLst>
            </p:cNvPr>
            <p:cNvGrpSpPr/>
            <p:nvPr/>
          </p:nvGrpSpPr>
          <p:grpSpPr>
            <a:xfrm>
              <a:off x="3905210" y="2491836"/>
              <a:ext cx="341643" cy="353196"/>
              <a:chOff x="5788682" y="1674421"/>
              <a:chExt cx="341643" cy="353196"/>
            </a:xfrm>
          </p:grpSpPr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426E4D3D-5A82-40BB-9C3E-9CEFEA90942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01947" y="1674421"/>
                <a:ext cx="328378" cy="328377"/>
              </a:xfrm>
              <a:prstGeom prst="line">
                <a:avLst/>
              </a:prstGeom>
              <a:solidFill>
                <a:srgbClr val="17B60E"/>
              </a:solidFill>
              <a:ln w="12700" cap="rnd" cmpd="sng" algn="ctr">
                <a:solidFill>
                  <a:srgbClr val="FFFFFF"/>
                </a:solidFill>
                <a:prstDash val="solid"/>
              </a:ln>
              <a:effectLst/>
            </p:spPr>
          </p:cxnSp>
          <p:sp>
            <p:nvSpPr>
              <p:cNvPr id="179" name="Oval 178">
                <a:extLst>
                  <a:ext uri="{FF2B5EF4-FFF2-40B4-BE49-F238E27FC236}">
                    <a16:creationId xmlns:a16="http://schemas.microsoft.com/office/drawing/2014/main" id="{6BAC0ADF-5ACC-4E02-AC72-40F46726C5CA}"/>
                  </a:ext>
                </a:extLst>
              </p:cNvPr>
              <p:cNvSpPr/>
              <p:nvPr/>
            </p:nvSpPr>
            <p:spPr>
              <a:xfrm>
                <a:off x="5788682" y="1962817"/>
                <a:ext cx="64800" cy="64800"/>
              </a:xfrm>
              <a:prstGeom prst="ellipse">
                <a:avLst/>
              </a:prstGeom>
              <a:solidFill>
                <a:srgbClr val="FFFFFF"/>
              </a:solidFill>
              <a:ln w="12700" cap="rnd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2F2F2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</p:grp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E7B4B46-78C3-4F5A-95C6-86B6981FA7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46854" y="2492798"/>
              <a:ext cx="2245324" cy="0"/>
            </a:xfrm>
            <a:prstGeom prst="line">
              <a:avLst/>
            </a:prstGeom>
            <a:solidFill>
              <a:srgbClr val="17B60E"/>
            </a:solidFill>
            <a:ln w="12700" cap="rnd" cmpd="sng" algn="ctr">
              <a:solidFill>
                <a:srgbClr val="FFFFFF"/>
              </a:solidFill>
              <a:prstDash val="solid"/>
            </a:ln>
            <a:effectLst/>
          </p:spPr>
        </p:cxnSp>
      </p:grpSp>
      <p:grpSp>
        <p:nvGrpSpPr>
          <p:cNvPr id="180" name="Group 179">
            <a:extLst>
              <a:ext uri="{FF2B5EF4-FFF2-40B4-BE49-F238E27FC236}">
                <a16:creationId xmlns:a16="http://schemas.microsoft.com/office/drawing/2014/main" id="{42611A75-A5D7-4FDD-9ED9-FEC6F7C5E0AA}"/>
              </a:ext>
            </a:extLst>
          </p:cNvPr>
          <p:cNvGrpSpPr/>
          <p:nvPr/>
        </p:nvGrpSpPr>
        <p:grpSpPr>
          <a:xfrm flipH="1" flipV="1">
            <a:off x="4629873" y="3868851"/>
            <a:ext cx="4052002" cy="411465"/>
            <a:chOff x="2875285" y="3071720"/>
            <a:chExt cx="4052002" cy="411465"/>
          </a:xfrm>
        </p:grpSpPr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F1856A49-01E1-4E07-9522-3850BDA71BE9}"/>
                </a:ext>
              </a:extLst>
            </p:cNvPr>
            <p:cNvGrpSpPr/>
            <p:nvPr/>
          </p:nvGrpSpPr>
          <p:grpSpPr>
            <a:xfrm>
              <a:off x="2919391" y="3071720"/>
              <a:ext cx="4007896" cy="392129"/>
              <a:chOff x="2919391" y="3071720"/>
              <a:chExt cx="4007896" cy="392129"/>
            </a:xfrm>
          </p:grpSpPr>
          <p:cxnSp>
            <p:nvCxnSpPr>
              <p:cNvPr id="183" name="Straight Connector 182">
                <a:extLst>
                  <a:ext uri="{FF2B5EF4-FFF2-40B4-BE49-F238E27FC236}">
                    <a16:creationId xmlns:a16="http://schemas.microsoft.com/office/drawing/2014/main" id="{334B62DC-B14B-484B-9236-0A86C816924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197834" y="3071720"/>
                <a:ext cx="1729453" cy="0"/>
              </a:xfrm>
              <a:prstGeom prst="line">
                <a:avLst/>
              </a:prstGeom>
              <a:solidFill>
                <a:srgbClr val="17B60E"/>
              </a:solidFill>
              <a:ln w="12700" cap="rnd" cmpd="sng" algn="ctr">
                <a:solidFill>
                  <a:srgbClr val="FFFFFF"/>
                </a:solidFill>
                <a:prstDash val="solid"/>
              </a:ln>
              <a:effectLst/>
            </p:spPr>
          </p:cxn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3C60CA31-67E1-4A66-A41D-CAC359E652C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92119" y="3071720"/>
                <a:ext cx="505714" cy="392129"/>
              </a:xfrm>
              <a:prstGeom prst="line">
                <a:avLst/>
              </a:prstGeom>
              <a:solidFill>
                <a:srgbClr val="17B60E"/>
              </a:solidFill>
              <a:ln w="12700" cap="rnd" cmpd="sng" algn="ctr">
                <a:solidFill>
                  <a:srgbClr val="FFFFFF"/>
                </a:solidFill>
                <a:prstDash val="solid"/>
              </a:ln>
              <a:effectLst/>
            </p:spPr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1532A363-A7B8-4E62-A783-315654E3D5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919391" y="3462528"/>
                <a:ext cx="1772728" cy="0"/>
              </a:xfrm>
              <a:prstGeom prst="line">
                <a:avLst/>
              </a:prstGeom>
              <a:solidFill>
                <a:srgbClr val="17B60E"/>
              </a:solidFill>
              <a:ln w="12700" cap="rnd" cmpd="sng" algn="ctr">
                <a:solidFill>
                  <a:srgbClr val="FFFFFF"/>
                </a:solidFill>
                <a:prstDash val="solid"/>
              </a:ln>
              <a:effectLst/>
            </p:spPr>
          </p:cxnSp>
        </p:grp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610CBFBD-96A2-499F-8408-052402AE63F9}"/>
                </a:ext>
              </a:extLst>
            </p:cNvPr>
            <p:cNvSpPr/>
            <p:nvPr/>
          </p:nvSpPr>
          <p:spPr>
            <a:xfrm>
              <a:off x="2875285" y="3418385"/>
              <a:ext cx="64800" cy="64800"/>
            </a:xfrm>
            <a:prstGeom prst="ellipse">
              <a:avLst/>
            </a:prstGeom>
            <a:solidFill>
              <a:srgbClr val="FFFFFF"/>
            </a:solidFill>
            <a:ln w="12700" cap="rnd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2F2F2F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</p:grpSp>
      <p:grpSp>
        <p:nvGrpSpPr>
          <p:cNvPr id="186" name="Group 185">
            <a:extLst>
              <a:ext uri="{FF2B5EF4-FFF2-40B4-BE49-F238E27FC236}">
                <a16:creationId xmlns:a16="http://schemas.microsoft.com/office/drawing/2014/main" id="{B57BD231-6E63-48E2-9E80-BB8E3444319C}"/>
              </a:ext>
            </a:extLst>
          </p:cNvPr>
          <p:cNvGrpSpPr/>
          <p:nvPr/>
        </p:nvGrpSpPr>
        <p:grpSpPr>
          <a:xfrm flipH="1">
            <a:off x="5112681" y="4044403"/>
            <a:ext cx="4526610" cy="1393760"/>
            <a:chOff x="2239028" y="4223497"/>
            <a:chExt cx="4526610" cy="1393760"/>
          </a:xfrm>
        </p:grpSpPr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4E0BF9B9-80BC-44A7-9098-5381FD49E9FC}"/>
                </a:ext>
              </a:extLst>
            </p:cNvPr>
            <p:cNvCxnSpPr>
              <a:cxnSpLocks/>
            </p:cNvCxnSpPr>
            <p:nvPr/>
          </p:nvCxnSpPr>
          <p:spPr>
            <a:xfrm>
              <a:off x="5333217" y="5272926"/>
              <a:ext cx="542621" cy="344331"/>
            </a:xfrm>
            <a:prstGeom prst="line">
              <a:avLst/>
            </a:prstGeom>
            <a:solidFill>
              <a:srgbClr val="17B60E"/>
            </a:solidFill>
            <a:ln w="12700" cap="rnd" cmpd="sng" algn="ctr">
              <a:solidFill>
                <a:srgbClr val="FFFFFF"/>
              </a:solidFill>
              <a:prstDash val="solid"/>
            </a:ln>
            <a:effectLst/>
          </p:spPr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06F76167-28CF-453A-975B-18EDDEC361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47272" y="5272926"/>
              <a:ext cx="2085945" cy="0"/>
            </a:xfrm>
            <a:prstGeom prst="line">
              <a:avLst/>
            </a:prstGeom>
            <a:solidFill>
              <a:srgbClr val="17B60E"/>
            </a:solidFill>
            <a:ln w="12700" cap="rnd" cmpd="sng" algn="ctr">
              <a:solidFill>
                <a:srgbClr val="FFFFFF"/>
              </a:solidFill>
              <a:prstDash val="solid"/>
            </a:ln>
            <a:effectLst/>
          </p:spPr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95ADA21A-1AF7-4E8E-B956-DD7F6BE5ADC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69425" y="4223497"/>
              <a:ext cx="889983" cy="1050068"/>
            </a:xfrm>
            <a:prstGeom prst="line">
              <a:avLst/>
            </a:prstGeom>
            <a:solidFill>
              <a:srgbClr val="17B60E"/>
            </a:solidFill>
            <a:ln w="12700" cap="rnd" cmpd="sng" algn="ctr">
              <a:solidFill>
                <a:srgbClr val="FFFFFF"/>
              </a:solidFill>
              <a:prstDash val="solid"/>
            </a:ln>
            <a:effectLst/>
          </p:spPr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47528DB-7B2E-4FAB-A71D-FA0E597BF8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239028" y="4238138"/>
              <a:ext cx="1013875" cy="1035451"/>
            </a:xfrm>
            <a:prstGeom prst="line">
              <a:avLst/>
            </a:prstGeom>
            <a:solidFill>
              <a:srgbClr val="17B60E"/>
            </a:solidFill>
            <a:ln w="12700" cap="rnd" cmpd="sng" algn="ctr">
              <a:solidFill>
                <a:srgbClr val="FFFFFF"/>
              </a:solidFill>
              <a:prstDash val="solid"/>
            </a:ln>
            <a:effectLst/>
          </p:spPr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A76028ED-2E99-4671-B542-FAD25E4D2070}"/>
                </a:ext>
              </a:extLst>
            </p:cNvPr>
            <p:cNvCxnSpPr>
              <a:cxnSpLocks/>
            </p:cNvCxnSpPr>
            <p:nvPr/>
          </p:nvCxnSpPr>
          <p:spPr>
            <a:xfrm>
              <a:off x="5875838" y="5617257"/>
              <a:ext cx="889800" cy="0"/>
            </a:xfrm>
            <a:prstGeom prst="line">
              <a:avLst/>
            </a:prstGeom>
            <a:solidFill>
              <a:srgbClr val="17B60E"/>
            </a:solidFill>
            <a:ln w="12700" cap="rnd" cmpd="sng" algn="ctr">
              <a:solidFill>
                <a:srgbClr val="FFFFFF"/>
              </a:solidFill>
              <a:prstDash val="solid"/>
            </a:ln>
            <a:effectLst/>
          </p:spPr>
        </p:cxnSp>
      </p:grpSp>
      <p:sp>
        <p:nvSpPr>
          <p:cNvPr id="192" name="Oval 191">
            <a:extLst>
              <a:ext uri="{FF2B5EF4-FFF2-40B4-BE49-F238E27FC236}">
                <a16:creationId xmlns:a16="http://schemas.microsoft.com/office/drawing/2014/main" id="{BBC2CA19-4A0E-47E2-8126-B64162734642}"/>
              </a:ext>
            </a:extLst>
          </p:cNvPr>
          <p:cNvSpPr/>
          <p:nvPr/>
        </p:nvSpPr>
        <p:spPr>
          <a:xfrm flipH="1" flipV="1">
            <a:off x="9624408" y="4012003"/>
            <a:ext cx="64800" cy="64800"/>
          </a:xfrm>
          <a:prstGeom prst="ellipse">
            <a:avLst/>
          </a:prstGeom>
          <a:solidFill>
            <a:srgbClr val="FFFFFF"/>
          </a:solidFill>
          <a:ln w="10795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F2F2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FC9F908B-9C35-4050-B11D-3B2E98DE0CB5}"/>
              </a:ext>
            </a:extLst>
          </p:cNvPr>
          <p:cNvSpPr/>
          <p:nvPr/>
        </p:nvSpPr>
        <p:spPr>
          <a:xfrm flipH="1" flipV="1">
            <a:off x="7573056" y="4019499"/>
            <a:ext cx="64800" cy="64800"/>
          </a:xfrm>
          <a:prstGeom prst="ellipse">
            <a:avLst/>
          </a:prstGeom>
          <a:solidFill>
            <a:srgbClr val="FFFFFF"/>
          </a:solidFill>
          <a:ln w="10795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F2F2F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09319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D56B8B2ADC4614E86280EE1A9A01D7B" ma:contentTypeVersion="16" ma:contentTypeDescription="Create a new document." ma:contentTypeScope="" ma:versionID="a2e56c5ce68514d49574463c9dc04b72">
  <xsd:schema xmlns:xsd="http://www.w3.org/2001/XMLSchema" xmlns:xs="http://www.w3.org/2001/XMLSchema" xmlns:p="http://schemas.microsoft.com/office/2006/metadata/properties" xmlns:ns1="http://schemas.microsoft.com/sharepoint/v3" xmlns:ns2="0e0c701e-172f-4adc-991b-db694c783e04" xmlns:ns3="e28d0704-dc16-44b8-b192-1d341d54e18d" targetNamespace="http://schemas.microsoft.com/office/2006/metadata/properties" ma:root="true" ma:fieldsID="72cc214cf356e1f149b2eea6d1ed6785" ns1:_="" ns2:_="" ns3:_="">
    <xsd:import namespace="http://schemas.microsoft.com/sharepoint/v3"/>
    <xsd:import namespace="0e0c701e-172f-4adc-991b-db694c783e04"/>
    <xsd:import namespace="e28d0704-dc16-44b8-b192-1d341d54e18d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1:_ip_UnifiedCompliancePolicyProperties" minOccurs="0"/>
                <xsd:element ref="ns2:MediaServiceAutoTags" minOccurs="0"/>
                <xsd:element ref="ns2:MediaServiceKeyPoints" minOccurs="0"/>
                <xsd:element ref="ns1:_ip_UnifiedCompliancePolicyUIAction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7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0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0c701e-172f-4adc-991b-db694c783e04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164d84f9-1c61-4f32-8408-7d0b48a9341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4" nillable="true" ma:displayName="Extracted Text" ma:description="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8" nillable="true" ma:displayName="Tags" ma:internalName="MediaServiceAutoTags" ma:readOnly="true">
      <xsd:simpleType>
        <xsd:restriction base="dms:Text"/>
      </xsd:simpleType>
    </xsd:element>
    <xsd:element name="MediaServiceKeyPoints" ma:index="19" nillable="true" ma:displayName="KeyPoints" ma:description="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21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8d0704-dc16-44b8-b192-1d341d54e18d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f577e7f9-8270-47ce-bde4-ca230467e73a}" ma:internalName="TaxCatchAll" ma:showField="CatchAllData" ma:web="e28d0704-dc16-44b8-b192-1d341d54e18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e28d0704-dc16-44b8-b192-1d341d54e18d" xsi:nil="true"/>
    <_ip_UnifiedCompliancePolicyUIAction xmlns="http://schemas.microsoft.com/sharepoint/v3" xsi:nil="true"/>
    <_ip_UnifiedCompliancePolicyProperties xmlns="http://schemas.microsoft.com/sharepoint/v3" xsi:nil="true"/>
    <lcf76f155ced4ddcb4097134ff3c332f xmlns="0e0c701e-172f-4adc-991b-db694c783e0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6A82E1D-0976-4F49-912B-0B6A1A089ABD}"/>
</file>

<file path=customXml/itemProps2.xml><?xml version="1.0" encoding="utf-8"?>
<ds:datastoreItem xmlns:ds="http://schemas.openxmlformats.org/officeDocument/2006/customXml" ds:itemID="{0AB1E6DD-9AE3-47D4-A66C-A0C44A4CADC7}"/>
</file>

<file path=customXml/itemProps3.xml><?xml version="1.0" encoding="utf-8"?>
<ds:datastoreItem xmlns:ds="http://schemas.openxmlformats.org/officeDocument/2006/customXml" ds:itemID="{EA0E22D3-4F40-411E-A7E7-737651E8B17A}"/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312</Words>
  <Application>Microsoft Office PowerPoint</Application>
  <PresentationFormat>Widescreen</PresentationFormat>
  <Paragraphs>29</Paragraphs>
  <Slides>5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Arial</vt:lpstr>
      <vt:lpstr>Calibri</vt:lpstr>
      <vt:lpstr>Calibri Light</vt:lpstr>
      <vt:lpstr>Segoe UI</vt:lpstr>
      <vt:lpstr>Segoe UI Light</vt:lpstr>
      <vt:lpstr>Segoe UI Semibold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Brad McCabe</dc:creator>
  <cp:lastModifiedBy>Brad McCabe</cp:lastModifiedBy>
  <cp:revision>17</cp:revision>
  <dcterms:created xsi:type="dcterms:W3CDTF">2017-09-28T14:40:45Z</dcterms:created>
  <dcterms:modified xsi:type="dcterms:W3CDTF">2017-10-04T22:42:49Z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bradmcc@microsoft.com</vt:lpwstr>
  </property>
  <property fmtid="{D5CDD505-2E9C-101B-9397-08002B2CF9AE}" pid="6" name="MSIP_Label_f42aa342-8706-4288-bd11-ebb85995028c_SetDate">
    <vt:lpwstr>2017-09-28T08:31:55.9193509-07:00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ContentTypeId">
    <vt:lpwstr>0x0101001D56B8B2ADC4614E86280EE1A9A01D7B</vt:lpwstr>
  </property>
</Properties>
</file>